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sldIdLst>
    <p:sldId id="273"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083" autoAdjust="0"/>
  </p:normalViewPr>
  <p:slideViewPr>
    <p:cSldViewPr>
      <p:cViewPr varScale="1">
        <p:scale>
          <a:sx n="58" d="100"/>
          <a:sy n="58" d="100"/>
        </p:scale>
        <p:origin x="166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535F55-232A-412F-930B-59E1C062AF84}" type="datetimeFigureOut">
              <a:rPr lang="en-GB" smtClean="0"/>
              <a:t>04/10/2018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02285C-3BCE-4F9B-9CFE-684C659B59E8}" type="slidenum">
              <a:rPr lang="en-GB" smtClean="0"/>
              <a:t>‹#›</a:t>
            </a:fld>
            <a:endParaRPr lang="en-GB"/>
          </a:p>
        </p:txBody>
      </p:sp>
    </p:spTree>
    <p:extLst>
      <p:ext uri="{BB962C8B-B14F-4D97-AF65-F5344CB8AC3E}">
        <p14:creationId xmlns:p14="http://schemas.microsoft.com/office/powerpoint/2010/main" val="3253797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many years, business organizations have tried to invest in IT. However, many managers still do not understand how IT can contribute to the development and achievement of the organizational values. According to </a:t>
            </a:r>
            <a:r>
              <a:rPr lang="en-US" baseline="0" dirty="0" err="1"/>
              <a:t>McKeen</a:t>
            </a:r>
            <a:r>
              <a:rPr lang="en-US" baseline="0" dirty="0"/>
              <a:t> and Smith (2015), it is clear that IT can contribute to organizational value. While the business managers are struggling to determine where the IT fist in the organization, IT managers are also struggling to determine how they can contribute to the development and achievement of the organization’s productivity. In the process, they make disastrous decisions that impact the firm negatively. However, as </a:t>
            </a:r>
            <a:r>
              <a:rPr lang="en-US" baseline="0" dirty="0" err="1"/>
              <a:t>McKeen</a:t>
            </a:r>
            <a:r>
              <a:rPr lang="en-US" baseline="0" dirty="0"/>
              <a:t> and Smith (2015) explains, business and IT are complimentary operations that cannot be separated.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2</a:t>
            </a:fld>
            <a:endParaRPr lang="en-GB"/>
          </a:p>
        </p:txBody>
      </p:sp>
    </p:spTree>
    <p:extLst>
      <p:ext uri="{BB962C8B-B14F-4D97-AF65-F5344CB8AC3E}">
        <p14:creationId xmlns:p14="http://schemas.microsoft.com/office/powerpoint/2010/main" val="1769161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a:t>
            </a:r>
            <a:r>
              <a:rPr lang="en-US" baseline="0" dirty="0"/>
              <a:t> on the case study, it is clear that Hefty hardware has numerous challenges, which are mainly emanating from the shortcomings such as poor communication strategies and lack of enough resources, especially in the IT department. In this presentation, I will discuss the shortcomings of Hefty hardware and create a plan to enable IT and business work collaboratively to deliver the Savvy store programs successfully.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3</a:t>
            </a:fld>
            <a:endParaRPr lang="en-GB"/>
          </a:p>
        </p:txBody>
      </p:sp>
    </p:spTree>
    <p:extLst>
      <p:ext uri="{BB962C8B-B14F-4D97-AF65-F5344CB8AC3E}">
        <p14:creationId xmlns:p14="http://schemas.microsoft.com/office/powerpoint/2010/main" val="3502662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t is clear that Hefty hardware is having a hard time trying to communicate its ideas between the departments. Cheryl, the vice president, says that despite that the IT is working effortlessly to secure the servers and protect its data from getting on the wrong hands, she feels that the IT department is not working enough to contribute to the organizational value. </a:t>
            </a:r>
            <a:r>
              <a:rPr lang="en-US" baseline="0" dirty="0" err="1"/>
              <a:t>McKeen</a:t>
            </a:r>
            <a:r>
              <a:rPr lang="en-US" baseline="0" dirty="0"/>
              <a:t> and Smith (2015) define “value” as the “worth or desirability of a thing” (p. 3). According to </a:t>
            </a:r>
            <a:r>
              <a:rPr lang="en-US" baseline="0" dirty="0" err="1"/>
              <a:t>McKeen</a:t>
            </a:r>
            <a:r>
              <a:rPr lang="en-US" baseline="0" dirty="0"/>
              <a:t> and Smith (2015), the value of the IT in an organization depends on how the business and its individual managers choose to perceive it. In the case study, the business and its managers, through Cheryl, is clearly viewing the UT department as ineffective. Even though the two sides may have their own weaknesses, but the fact that there is no proper communication channels and strategies make each department ineffective. From the case, the staff from each side is confused. From </a:t>
            </a:r>
            <a:r>
              <a:rPr lang="en-US" baseline="0" dirty="0" err="1"/>
              <a:t>Gutierez</a:t>
            </a:r>
            <a:r>
              <a:rPr lang="en-US" baseline="0" dirty="0"/>
              <a:t> and Jenny’s conversation after the meeting, it is clear that the team from the IT department and business did not have the chance to talk about how the technology can be used in marketing and its significance.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4</a:t>
            </a:fld>
            <a:endParaRPr lang="en-GB"/>
          </a:p>
        </p:txBody>
      </p:sp>
    </p:spTree>
    <p:extLst>
      <p:ext uri="{BB962C8B-B14F-4D97-AF65-F5344CB8AC3E}">
        <p14:creationId xmlns:p14="http://schemas.microsoft.com/office/powerpoint/2010/main" val="6144306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Hefty</a:t>
            </a:r>
            <a:r>
              <a:rPr lang="en-US" baseline="0" dirty="0"/>
              <a:t> hardware is a single business, but the departments are working as individual entities. Even though a section of the company knows the problems that they are going through, lack of integration makes it difficult for them to design a solution that can assist them solve the problems. Despite that there is a problem with two sides communicating their ideas, they also feel disappointed of each other. The business side feels that the IT department is doing nothing. The business side feels that the “IT people don’t even know some of” the “basic business functions” (</a:t>
            </a:r>
            <a:r>
              <a:rPr lang="en-US" baseline="0" dirty="0" err="1"/>
              <a:t>McKeen</a:t>
            </a:r>
            <a:r>
              <a:rPr lang="en-US" baseline="0" dirty="0"/>
              <a:t> &amp; Smith, 2015, p. 76). They feel that the “IT is contributing to creating new business value for Hefty” (p. 76). The IT team on the other hand, also thinks that they are doing what they can. Michele Wright, the CFO, says that “I don’t think its bad as you both seem to believe” (</a:t>
            </a:r>
            <a:r>
              <a:rPr lang="en-US" baseline="0" dirty="0" err="1"/>
              <a:t>McKeen</a:t>
            </a:r>
            <a:r>
              <a:rPr lang="en-US" baseline="0" dirty="0"/>
              <a:t> &amp; Smith, 2015, p. 76). It is clear that the IT team is also disappointed with the business team for blaming the failure of the projects on the them entirely.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5</a:t>
            </a:fld>
            <a:endParaRPr lang="en-GB"/>
          </a:p>
        </p:txBody>
      </p:sp>
    </p:spTree>
    <p:extLst>
      <p:ext uri="{BB962C8B-B14F-4D97-AF65-F5344CB8AC3E}">
        <p14:creationId xmlns:p14="http://schemas.microsoft.com/office/powerpoint/2010/main" val="1685977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Poor</a:t>
            </a:r>
            <a:r>
              <a:rPr lang="en-US" baseline="0" dirty="0"/>
              <a:t> time management and poor planning strategies may have contributed to the challenges associated with limited resources in the organization. From the case, it sees that projects are not completed in time as planned or budgeted for. Glen Vogel, the COO, says that “</a:t>
            </a:r>
            <a:r>
              <a:rPr lang="en-US" sz="1200" kern="1200" dirty="0">
                <a:solidFill>
                  <a:schemeClr val="tx1"/>
                </a:solidFill>
                <a:effectLst/>
                <a:latin typeface="+mn-lt"/>
                <a:ea typeface="+mn-ea"/>
                <a:cs typeface="+mn-cs"/>
              </a:rPr>
              <a:t>It takes so long to deliver any sort of technology to the field, and when it doesn’t work the way we want it to, they just shrug and tell us to add it to the list for the next release!” (p.</a:t>
            </a:r>
            <a:r>
              <a:rPr lang="en-US" sz="1200" kern="1200" baseline="0" dirty="0">
                <a:solidFill>
                  <a:schemeClr val="tx1"/>
                </a:solidFill>
                <a:effectLst/>
                <a:latin typeface="+mn-lt"/>
                <a:ea typeface="+mn-ea"/>
                <a:cs typeface="+mn-cs"/>
              </a:rPr>
              <a:t> 76). Also, when the business side made the request to have some IT experts accompany them in the field to see how IT can connect with the business, the IT side complained that they have limited staff and there was much work still to be done. From both of these instances, it is clear that Hefty hardware is dealing with issues of limited resources.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6</a:t>
            </a:fld>
            <a:endParaRPr lang="en-GB"/>
          </a:p>
        </p:txBody>
      </p:sp>
    </p:spTree>
    <p:extLst>
      <p:ext uri="{BB962C8B-B14F-4D97-AF65-F5344CB8AC3E}">
        <p14:creationId xmlns:p14="http://schemas.microsoft.com/office/powerpoint/2010/main" val="32547548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partnership between</a:t>
            </a:r>
            <a:r>
              <a:rPr lang="en-US" baseline="0" dirty="0"/>
              <a:t> IT department and the business is clearly ineffective because despite that everyone understands what the challenges are, no one is willing to come up with a lasting solution. It is obvious that there is a huge gap that exist between the business team and the IT team. For instance, Jenny seems to understand what needs to be done in both business and IT sides. Glen explains that Jenny “</a:t>
            </a:r>
            <a:r>
              <a:rPr lang="en-US" sz="1200" kern="1200" dirty="0">
                <a:solidFill>
                  <a:schemeClr val="tx1"/>
                </a:solidFill>
                <a:effectLst/>
                <a:latin typeface="+mn-lt"/>
                <a:ea typeface="+mn-ea"/>
                <a:cs typeface="+mn-cs"/>
              </a:rPr>
              <a:t>seems to really understand our business” (</a:t>
            </a:r>
            <a:r>
              <a:rPr lang="en-US" sz="1200" kern="1200" dirty="0" err="1">
                <a:solidFill>
                  <a:schemeClr val="tx1"/>
                </a:solidFill>
                <a:effectLst/>
                <a:latin typeface="+mn-lt"/>
                <a:ea typeface="+mn-ea"/>
                <a:cs typeface="+mn-cs"/>
              </a:rPr>
              <a:t>McKeen</a:t>
            </a:r>
            <a:r>
              <a:rPr lang="en-US" sz="1200" kern="1200" dirty="0">
                <a:solidFill>
                  <a:schemeClr val="tx1"/>
                </a:solidFill>
                <a:effectLst/>
                <a:latin typeface="+mn-lt"/>
                <a:ea typeface="+mn-ea"/>
                <a:cs typeface="+mn-cs"/>
              </a:rPr>
              <a:t> &amp;</a:t>
            </a:r>
            <a:r>
              <a:rPr lang="en-US" sz="1200" kern="1200" baseline="0" dirty="0">
                <a:solidFill>
                  <a:schemeClr val="tx1"/>
                </a:solidFill>
                <a:effectLst/>
                <a:latin typeface="+mn-lt"/>
                <a:ea typeface="+mn-ea"/>
                <a:cs typeface="+mn-cs"/>
              </a:rPr>
              <a:t> Smith, 2015, p. 76). Also, towards the end of the case, </a:t>
            </a:r>
            <a:r>
              <a:rPr lang="en-US" sz="1200" kern="1200" baseline="0" dirty="0" err="1">
                <a:solidFill>
                  <a:schemeClr val="tx1"/>
                </a:solidFill>
                <a:effectLst/>
                <a:latin typeface="+mn-lt"/>
                <a:ea typeface="+mn-ea"/>
                <a:cs typeface="+mn-cs"/>
              </a:rPr>
              <a:t>Farzad</a:t>
            </a:r>
            <a:r>
              <a:rPr lang="en-US" sz="1200" kern="1200" baseline="0" dirty="0">
                <a:solidFill>
                  <a:schemeClr val="tx1"/>
                </a:solidFill>
                <a:effectLst/>
                <a:latin typeface="+mn-lt"/>
                <a:ea typeface="+mn-ea"/>
                <a:cs typeface="+mn-cs"/>
              </a:rPr>
              <a:t> seems to grasp the shortcomings of the organization. She says that “</a:t>
            </a:r>
            <a:r>
              <a:rPr lang="en-US" sz="1200" kern="1200" dirty="0">
                <a:solidFill>
                  <a:schemeClr val="tx1"/>
                </a:solidFill>
                <a:effectLst/>
                <a:latin typeface="+mn-lt"/>
                <a:ea typeface="+mn-ea"/>
                <a:cs typeface="+mn-cs"/>
              </a:rPr>
              <a:t>I think we have a problem with the business and we need to fix it—fast” (p. 79). </a:t>
            </a:r>
            <a:r>
              <a:rPr lang="en-US" sz="1200" kern="1200" dirty="0" err="1">
                <a:solidFill>
                  <a:schemeClr val="tx1"/>
                </a:solidFill>
                <a:effectLst/>
                <a:latin typeface="+mn-lt"/>
                <a:ea typeface="+mn-ea"/>
                <a:cs typeface="+mn-cs"/>
              </a:rPr>
              <a:t>Farzad</a:t>
            </a:r>
            <a:r>
              <a:rPr lang="en-US" sz="1200" kern="1200" dirty="0">
                <a:solidFill>
                  <a:schemeClr val="tx1"/>
                </a:solidFill>
                <a:effectLst/>
                <a:latin typeface="+mn-lt"/>
                <a:ea typeface="+mn-ea"/>
                <a:cs typeface="+mn-cs"/>
              </a:rPr>
              <a:t> has</a:t>
            </a:r>
            <a:r>
              <a:rPr lang="en-US" sz="1200" kern="1200" baseline="0" dirty="0">
                <a:solidFill>
                  <a:schemeClr val="tx1"/>
                </a:solidFill>
                <a:effectLst/>
                <a:latin typeface="+mn-lt"/>
                <a:ea typeface="+mn-ea"/>
                <a:cs typeface="+mn-cs"/>
              </a:rPr>
              <a:t> identified the problem and she also have solution. However, poor communication as discussed before seem to reduce any chances of these problems getting solved.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7</a:t>
            </a:fld>
            <a:endParaRPr lang="en-GB"/>
          </a:p>
        </p:txBody>
      </p:sp>
    </p:spTree>
    <p:extLst>
      <p:ext uri="{BB962C8B-B14F-4D97-AF65-F5344CB8AC3E}">
        <p14:creationId xmlns:p14="http://schemas.microsoft.com/office/powerpoint/2010/main" val="3560932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a:t>
            </a:r>
            <a:r>
              <a:rPr lang="en-US" baseline="0" dirty="0"/>
              <a:t>m the case, it is clear that the IT team may be reluctant because they do not have full information on how the Hefty hardware business functions. They do not understand the business processes. Cheryl expresses her concern on whether the IT team understands their business processes. This shows that the IT department seems to be operating in a total isolation, where the business side operates on its own and they also carry their operations separately. But, I think that the business side is wrongly accusing the IT team for neglecting or not contributing to the business value because it is their responsibility to ensure that the organization works as a single entity. Levinson (2006) suggests that both departments within the organization needs to work together with the same goal. Shifting blames from one side to the other will not bring solution to the organization, but sharing information and knowledge can guarantee a successful solution for the business (Levinson, 2006).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8</a:t>
            </a:fld>
            <a:endParaRPr lang="en-GB"/>
          </a:p>
        </p:txBody>
      </p:sp>
    </p:spTree>
    <p:extLst>
      <p:ext uri="{BB962C8B-B14F-4D97-AF65-F5344CB8AC3E}">
        <p14:creationId xmlns:p14="http://schemas.microsoft.com/office/powerpoint/2010/main" val="1054320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case,</a:t>
            </a:r>
            <a:r>
              <a:rPr lang="en-US" baseline="0" dirty="0"/>
              <a:t> it is obvious that Hefty hardware requires solutions to the problems that it experiences. Even though the two sides, business and IT teams, seem to have some knowledge on their shortcomings, they apparently do not have solutions to the problems. As a result, I designed the following recommendations or plan that I believe can help Hefty hardware eliminate its challenges and successfully implement the Savvy store programs. The discussions of these strategies follow in the next slides.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9</a:t>
            </a:fld>
            <a:endParaRPr lang="en-GB"/>
          </a:p>
        </p:txBody>
      </p:sp>
    </p:spTree>
    <p:extLst>
      <p:ext uri="{BB962C8B-B14F-4D97-AF65-F5344CB8AC3E}">
        <p14:creationId xmlns:p14="http://schemas.microsoft.com/office/powerpoint/2010/main" val="1103448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a:t>
            </a:r>
            <a:r>
              <a:rPr lang="en-US" baseline="0" dirty="0"/>
              <a:t> on the disagreements between the business and the IT teams, creating a good and deliverable relationship may be difficult, but it is critical for the successful achievement of future projects. Levinson (2006) suggests that one way to enhance inter-organizational cooperation is to ensure that the staff is able to move freely and share information with their colleagues. </a:t>
            </a:r>
            <a:r>
              <a:rPr lang="en-US" baseline="0" dirty="0" err="1"/>
              <a:t>McKeen</a:t>
            </a:r>
            <a:r>
              <a:rPr lang="en-US" baseline="0" dirty="0"/>
              <a:t> and Smith (2015) also suggest that empowering employees is an effective to inspire good relationships and effective decision making. Therefore, creating a good relationship will help Hefty hardware improves the trust issues between the departments.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10</a:t>
            </a:fld>
            <a:endParaRPr lang="en-GB"/>
          </a:p>
        </p:txBody>
      </p:sp>
    </p:spTree>
    <p:extLst>
      <p:ext uri="{BB962C8B-B14F-4D97-AF65-F5344CB8AC3E}">
        <p14:creationId xmlns:p14="http://schemas.microsoft.com/office/powerpoint/2010/main" val="31462507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Communication is vital in every organization. According to Allen (2009),</a:t>
            </a:r>
            <a:r>
              <a:rPr lang="en-US" baseline="0" dirty="0"/>
              <a:t> communication contributes significantly to the performance of the organization. Therefore, poor communication mechanism will minimize the performance and achievement of the organizational goals. In the case of Hefty hardware, communication is a big challenge and shortcoming of both IT and business teams. This means that attempts to implement the Savvy store programs will be unsuccessful because the two departments will not be working as a team. Creating a better communication strategy will increase its performance, through successful implementation of the future programs like the Savvy store programs.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11</a:t>
            </a:fld>
            <a:endParaRPr lang="en-GB"/>
          </a:p>
        </p:txBody>
      </p:sp>
    </p:spTree>
    <p:extLst>
      <p:ext uri="{BB962C8B-B14F-4D97-AF65-F5344CB8AC3E}">
        <p14:creationId xmlns:p14="http://schemas.microsoft.com/office/powerpoint/2010/main" val="14325894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Hefty</a:t>
            </a:r>
            <a:r>
              <a:rPr lang="en-US" baseline="0" dirty="0"/>
              <a:t> hardware is facing challenges that can be controlled if only the correct measures are put in place. Creating a collaborative working relationship will help the business run its projects and meet their deadlines. Even though the company has a plan for future programs like Savvy store program, it is important to first deal with the existing challenges before working on another project. It is obvious that the company has been failing from its previous projects due to the challenges discussed above. According to </a:t>
            </a:r>
            <a:r>
              <a:rPr lang="en-US" baseline="0" dirty="0" err="1"/>
              <a:t>Zaleznik</a:t>
            </a:r>
            <a:r>
              <a:rPr lang="en-US" baseline="0" dirty="0"/>
              <a:t> (2009), organization needs to work as a system where every part or department contributes to its success. The same should apply to Hefty hardware; sharing and collaborating with every department will help in successful achievement of the future programs like the Savvy store program.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12</a:t>
            </a:fld>
            <a:endParaRPr lang="en-GB"/>
          </a:p>
        </p:txBody>
      </p:sp>
    </p:spTree>
    <p:extLst>
      <p:ext uri="{BB962C8B-B14F-4D97-AF65-F5344CB8AC3E}">
        <p14:creationId xmlns:p14="http://schemas.microsoft.com/office/powerpoint/2010/main" val="2159056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Zaleznik</a:t>
            </a:r>
            <a:r>
              <a:rPr lang="en-US" dirty="0"/>
              <a:t> (2009)</a:t>
            </a:r>
            <a:r>
              <a:rPr lang="en-US" baseline="0" dirty="0"/>
              <a:t> believes that the attitude towards the desired goals in the organization can influence the success of the firm. In the case, Cheryl seems to be disappointed with the IT teams. Her attitude towards the IT department is surely contributing to the failure of the firm. Glen seems surprised at her that on one hand she is praising the IT and on the other side, she is criticizing what they do.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13</a:t>
            </a:fld>
            <a:endParaRPr lang="en-GB"/>
          </a:p>
        </p:txBody>
      </p:sp>
    </p:spTree>
    <p:extLst>
      <p:ext uri="{BB962C8B-B14F-4D97-AF65-F5344CB8AC3E}">
        <p14:creationId xmlns:p14="http://schemas.microsoft.com/office/powerpoint/2010/main" val="4228496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a:t>
            </a:r>
            <a:r>
              <a:rPr lang="en-US" baseline="0" dirty="0"/>
              <a:t> on this case analysis, I realized that Hefty hardware management may have a greater share of the blame if the blames were to be shared among them. Bringing IT experts into a meeting with the expectation of finding solutions to challenges that they do not understand is a waste of time.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14</a:t>
            </a:fld>
            <a:endParaRPr lang="en-GB"/>
          </a:p>
        </p:txBody>
      </p:sp>
    </p:spTree>
    <p:extLst>
      <p:ext uri="{BB962C8B-B14F-4D97-AF65-F5344CB8AC3E}">
        <p14:creationId xmlns:p14="http://schemas.microsoft.com/office/powerpoint/2010/main" val="5351643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have discussed the above highlighted points in this case analysis on Hefty hardware. </a:t>
            </a:r>
            <a:endParaRPr lang="en-GB" dirty="0"/>
          </a:p>
        </p:txBody>
      </p:sp>
      <p:sp>
        <p:nvSpPr>
          <p:cNvPr id="4" name="Slide Number Placeholder 3"/>
          <p:cNvSpPr>
            <a:spLocks noGrp="1"/>
          </p:cNvSpPr>
          <p:nvPr>
            <p:ph type="sldNum" sz="quarter" idx="10"/>
          </p:nvPr>
        </p:nvSpPr>
        <p:spPr/>
        <p:txBody>
          <a:bodyPr/>
          <a:lstStyle/>
          <a:p>
            <a:fld id="{C902285C-3BCE-4F9B-9CFE-684C659B59E8}" type="slidenum">
              <a:rPr lang="en-GB" smtClean="0"/>
              <a:t>15</a:t>
            </a:fld>
            <a:endParaRPr lang="en-GB"/>
          </a:p>
        </p:txBody>
      </p:sp>
    </p:spTree>
    <p:extLst>
      <p:ext uri="{BB962C8B-B14F-4D97-AF65-F5344CB8AC3E}">
        <p14:creationId xmlns:p14="http://schemas.microsoft.com/office/powerpoint/2010/main" val="8845364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41D2552-FB4A-4C72-8C74-9A8B1D3C4FEA}" type="datetimeFigureOut">
              <a:rPr lang="en-GB" smtClean="0"/>
              <a:t>04/10/2018</a:t>
            </a:fld>
            <a:endParaRPr lang="en-GB"/>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GB"/>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5898A11-D972-47BE-816C-4B82BD0255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41D2552-FB4A-4C72-8C74-9A8B1D3C4FEA}" type="datetimeFigureOut">
              <a:rPr lang="en-GB" smtClean="0"/>
              <a:t>04/10/2018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898A11-D972-47BE-816C-4B82BD02552D}" type="slidenum">
              <a:rPr lang="en-GB" smtClean="0"/>
              <a:t>‹#›</a:t>
            </a:fld>
            <a:endParaRPr lang="en-GB"/>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41D2552-FB4A-4C72-8C74-9A8B1D3C4FEA}" type="datetimeFigureOut">
              <a:rPr lang="en-GB" smtClean="0"/>
              <a:t>04/10/2018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898A11-D972-47BE-816C-4B82BD02552D}" type="slidenum">
              <a:rPr lang="en-GB" smtClean="0"/>
              <a:t>‹#›</a:t>
            </a:fld>
            <a:endParaRPr lang="en-GB"/>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41D2552-FB4A-4C72-8C74-9A8B1D3C4FEA}" type="datetimeFigureOut">
              <a:rPr lang="en-GB" smtClean="0"/>
              <a:t>04/10/2018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898A11-D972-47BE-816C-4B82BD02552D}" type="slidenum">
              <a:rPr lang="en-GB" smtClean="0"/>
              <a:t>‹#›</a:t>
            </a:fld>
            <a:endParaRPr lang="en-GB"/>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41D2552-FB4A-4C72-8C74-9A8B1D3C4FEA}" type="datetimeFigureOut">
              <a:rPr lang="en-GB" smtClean="0"/>
              <a:t>04/10/2018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898A11-D972-47BE-816C-4B82BD02552D}"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41D2552-FB4A-4C72-8C74-9A8B1D3C4FEA}" type="datetimeFigureOut">
              <a:rPr lang="en-GB" smtClean="0"/>
              <a:t>04/10/2018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898A11-D972-47BE-816C-4B82BD02552D}" type="slidenum">
              <a:rPr lang="en-GB" smtClean="0"/>
              <a:t>‹#›</a:t>
            </a:fld>
            <a:endParaRPr lang="en-GB"/>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1D2552-FB4A-4C72-8C74-9A8B1D3C4FEA}" type="datetimeFigureOut">
              <a:rPr lang="en-GB" smtClean="0"/>
              <a:t>04/10/2018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898A11-D972-47BE-816C-4B82BD02552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41D2552-FB4A-4C72-8C74-9A8B1D3C4FEA}" type="datetimeFigureOut">
              <a:rPr lang="en-GB" smtClean="0"/>
              <a:t>04/10/2018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898A11-D972-47BE-816C-4B82BD02552D}"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41D2552-FB4A-4C72-8C74-9A8B1D3C4FEA}" type="datetimeFigureOut">
              <a:rPr lang="en-GB" smtClean="0"/>
              <a:t>04/10/2018</a:t>
            </a:fld>
            <a:endParaRPr lang="en-GB"/>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GB"/>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5898A11-D972-47BE-816C-4B82BD02552D}" type="slidenum">
              <a:rPr lang="en-GB" smtClean="0"/>
              <a:t>‹#›</a:t>
            </a:fld>
            <a:endParaRPr lang="en-GB"/>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41D2552-FB4A-4C72-8C74-9A8B1D3C4FEA}" type="datetimeFigureOut">
              <a:rPr lang="en-GB" smtClean="0"/>
              <a:t>04/10/2018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898A11-D972-47BE-816C-4B82BD02552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41D2552-FB4A-4C72-8C74-9A8B1D3C4FEA}" type="datetimeFigureOut">
              <a:rPr lang="en-GB" smtClean="0"/>
              <a:t>04/10/2018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898A11-D972-47BE-816C-4B82BD02552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41D2552-FB4A-4C72-8C74-9A8B1D3C4FEA}" type="datetimeFigureOut">
              <a:rPr lang="en-GB" smtClean="0"/>
              <a:t>04/10/2018</a:t>
            </a:fld>
            <a:endParaRPr lang="en-GB"/>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GB"/>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55898A11-D972-47BE-816C-4B82BD0255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cio.com/article/2445035/collaboration/enhance-collaboration-between-business-and-the-it-department.html" TargetMode="External"/><Relationship Id="rId2" Type="http://schemas.openxmlformats.org/officeDocument/2006/relationships/hyperlink" Target="https://bgallen.com/2009/11/24/new-study-how-communication-drives-performance/" TargetMode="External"/><Relationship Id="rId1" Type="http://schemas.openxmlformats.org/officeDocument/2006/relationships/slideLayout" Target="../slideLayouts/slideLayout2.xml"/><Relationship Id="rId4" Type="http://schemas.openxmlformats.org/officeDocument/2006/relationships/hyperlink" Target="https://hbr.org/2004/01/managers-and-leaders-are-they-differ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2438400"/>
            <a:ext cx="9144000" cy="4419600"/>
          </a:xfrm>
        </p:spPr>
        <p:txBody>
          <a:bodyPr/>
          <a:lstStyle/>
          <a:p>
            <a:pPr algn="ctr"/>
            <a:r>
              <a:rPr lang="en-US" dirty="0"/>
              <a:t>Student’s Name </a:t>
            </a:r>
          </a:p>
          <a:p>
            <a:pPr algn="ctr"/>
            <a:r>
              <a:rPr lang="en-US" dirty="0"/>
              <a:t>Institutional Affiliation </a:t>
            </a:r>
            <a:endParaRPr lang="en-GB" dirty="0"/>
          </a:p>
        </p:txBody>
      </p:sp>
      <p:sp>
        <p:nvSpPr>
          <p:cNvPr id="3" name="Title 2"/>
          <p:cNvSpPr>
            <a:spLocks noGrp="1"/>
          </p:cNvSpPr>
          <p:nvPr>
            <p:ph type="title"/>
          </p:nvPr>
        </p:nvSpPr>
        <p:spPr>
          <a:xfrm>
            <a:off x="0" y="0"/>
            <a:ext cx="9144000" cy="2438400"/>
          </a:xfrm>
        </p:spPr>
        <p:txBody>
          <a:bodyPr/>
          <a:lstStyle/>
          <a:p>
            <a:pPr algn="ctr"/>
            <a:br>
              <a:rPr lang="en-US" b="0" dirty="0">
                <a:effectLst/>
              </a:rPr>
            </a:br>
            <a:br>
              <a:rPr lang="en-US" b="0" dirty="0">
                <a:effectLst/>
              </a:rPr>
            </a:br>
            <a:r>
              <a:rPr lang="en-US" b="0" dirty="0">
                <a:effectLst/>
              </a:rPr>
              <a:t>Mini-Case: Hefty Hardware </a:t>
            </a:r>
            <a:endParaRPr lang="en-GB" b="0" dirty="0">
              <a:effectLst/>
            </a:endParaRPr>
          </a:p>
        </p:txBody>
      </p:sp>
    </p:spTree>
    <p:extLst>
      <p:ext uri="{BB962C8B-B14F-4D97-AF65-F5344CB8AC3E}">
        <p14:creationId xmlns:p14="http://schemas.microsoft.com/office/powerpoint/2010/main" val="4105381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lstStyle/>
          <a:p>
            <a:r>
              <a:rPr lang="en-US" dirty="0"/>
              <a:t>Business leaders are trying to determine the effectiveness of IT</a:t>
            </a:r>
          </a:p>
          <a:p>
            <a:r>
              <a:rPr lang="en-US" dirty="0"/>
              <a:t>IT managers are learning how to contribute in organizational value</a:t>
            </a:r>
          </a:p>
          <a:p>
            <a:r>
              <a:rPr lang="en-US" dirty="0"/>
              <a:t>IT has been used to improve productivity in the organization </a:t>
            </a:r>
          </a:p>
          <a:p>
            <a:r>
              <a:rPr lang="en-US" dirty="0"/>
              <a:t>Companies have made disastrous decisions that have not worked</a:t>
            </a:r>
          </a:p>
          <a:p>
            <a:r>
              <a:rPr lang="en-US" dirty="0"/>
              <a:t>IT and business complement each other;</a:t>
            </a:r>
          </a:p>
          <a:p>
            <a:r>
              <a:rPr lang="en-US" dirty="0"/>
              <a:t>It is impossible to separate the two concepts </a:t>
            </a:r>
            <a:endParaRPr lang="en-GB" dirty="0"/>
          </a:p>
        </p:txBody>
      </p:sp>
      <p:sp>
        <p:nvSpPr>
          <p:cNvPr id="2" name="Title 1"/>
          <p:cNvSpPr>
            <a:spLocks noGrp="1"/>
          </p:cNvSpPr>
          <p:nvPr>
            <p:ph type="title"/>
          </p:nvPr>
        </p:nvSpPr>
        <p:spPr>
          <a:xfrm>
            <a:off x="0" y="0"/>
            <a:ext cx="9144000" cy="990600"/>
          </a:xfrm>
        </p:spPr>
        <p:txBody>
          <a:bodyPr/>
          <a:lstStyle/>
          <a:p>
            <a:pPr algn="ctr"/>
            <a:r>
              <a:rPr lang="en-US" u="sng" dirty="0"/>
              <a:t>Introduction </a:t>
            </a:r>
            <a:endParaRPr lang="en-GB" u="sng" dirty="0"/>
          </a:p>
        </p:txBody>
      </p:sp>
    </p:spTree>
    <p:extLst>
      <p:ext uri="{BB962C8B-B14F-4D97-AF65-F5344CB8AC3E}">
        <p14:creationId xmlns:p14="http://schemas.microsoft.com/office/powerpoint/2010/main" val="28747895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9144000" cy="6019800"/>
          </a:xfrm>
        </p:spPr>
        <p:txBody>
          <a:bodyPr/>
          <a:lstStyle/>
          <a:p>
            <a:r>
              <a:rPr lang="en-US" dirty="0"/>
              <a:t>After reading the case study on Hefty hardware, I noted the following:</a:t>
            </a:r>
          </a:p>
          <a:p>
            <a:r>
              <a:rPr lang="en-US" dirty="0"/>
              <a:t>The numerous challenges are caused by the shortcomings such as:</a:t>
            </a:r>
          </a:p>
          <a:p>
            <a:r>
              <a:rPr lang="en-US" dirty="0"/>
              <a:t>Poor communication skills and strategies</a:t>
            </a:r>
          </a:p>
          <a:p>
            <a:r>
              <a:rPr lang="en-US" dirty="0"/>
              <a:t>Understaffing and inadequate financial resources</a:t>
            </a:r>
          </a:p>
          <a:p>
            <a:r>
              <a:rPr lang="en-US" dirty="0"/>
              <a:t>To work collaboratively, business and IT should:</a:t>
            </a:r>
          </a:p>
          <a:p>
            <a:r>
              <a:rPr lang="en-US" dirty="0"/>
              <a:t>Create an effective communication channels</a:t>
            </a:r>
          </a:p>
          <a:p>
            <a:r>
              <a:rPr lang="en-US" dirty="0"/>
              <a:t>Create a working relationship</a:t>
            </a:r>
          </a:p>
          <a:p>
            <a:r>
              <a:rPr lang="en-US" dirty="0"/>
              <a:t>Create collaborative working environment </a:t>
            </a:r>
          </a:p>
        </p:txBody>
      </p:sp>
      <p:sp>
        <p:nvSpPr>
          <p:cNvPr id="2" name="Title 1"/>
          <p:cNvSpPr>
            <a:spLocks noGrp="1"/>
          </p:cNvSpPr>
          <p:nvPr>
            <p:ph type="title"/>
          </p:nvPr>
        </p:nvSpPr>
        <p:spPr>
          <a:xfrm>
            <a:off x="0" y="0"/>
            <a:ext cx="9144000" cy="838200"/>
          </a:xfrm>
        </p:spPr>
        <p:txBody>
          <a:bodyPr>
            <a:normAutofit/>
          </a:bodyPr>
          <a:lstStyle/>
          <a:p>
            <a:pPr algn="ctr"/>
            <a:r>
              <a:rPr lang="en-US" u="sng" dirty="0"/>
              <a:t>Continuation</a:t>
            </a:r>
            <a:r>
              <a:rPr lang="en-US" dirty="0"/>
              <a:t> of Introduction </a:t>
            </a:r>
            <a:endParaRPr lang="en-GB" dirty="0"/>
          </a:p>
        </p:txBody>
      </p:sp>
    </p:spTree>
    <p:extLst>
      <p:ext uri="{BB962C8B-B14F-4D97-AF65-F5344CB8AC3E}">
        <p14:creationId xmlns:p14="http://schemas.microsoft.com/office/powerpoint/2010/main" val="31164257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9144000" cy="6019800"/>
          </a:xfrm>
        </p:spPr>
        <p:txBody>
          <a:bodyPr>
            <a:normAutofit/>
          </a:bodyPr>
          <a:lstStyle/>
          <a:p>
            <a:r>
              <a:rPr lang="en-US" dirty="0"/>
              <a:t>Hefty hardware has different critical challenges </a:t>
            </a:r>
          </a:p>
          <a:p>
            <a:r>
              <a:rPr lang="en-US" dirty="0"/>
              <a:t>For example:</a:t>
            </a:r>
          </a:p>
          <a:p>
            <a:pPr marL="0" indent="0">
              <a:buNone/>
            </a:pPr>
            <a:r>
              <a:rPr lang="en-US" b="1" dirty="0"/>
              <a:t>Poor communication</a:t>
            </a:r>
          </a:p>
          <a:p>
            <a:r>
              <a:rPr lang="en-US" dirty="0"/>
              <a:t>The IT department and business lacks effective communication channels</a:t>
            </a:r>
          </a:p>
          <a:p>
            <a:r>
              <a:rPr lang="en-US" dirty="0"/>
              <a:t>This can be seen in </a:t>
            </a:r>
            <a:r>
              <a:rPr lang="en-US" dirty="0" err="1"/>
              <a:t>Gutierez</a:t>
            </a:r>
            <a:r>
              <a:rPr lang="en-US" dirty="0"/>
              <a:t> and Jenny’s conversation </a:t>
            </a:r>
          </a:p>
          <a:p>
            <a:r>
              <a:rPr lang="en-US" dirty="0"/>
              <a:t>The staff from both sides got confused during the meeting</a:t>
            </a:r>
          </a:p>
          <a:p>
            <a:r>
              <a:rPr lang="en-US" dirty="0"/>
              <a:t>They never got the chance to talk about technology and business </a:t>
            </a:r>
          </a:p>
        </p:txBody>
      </p:sp>
      <p:sp>
        <p:nvSpPr>
          <p:cNvPr id="2" name="Title 1"/>
          <p:cNvSpPr>
            <a:spLocks noGrp="1"/>
          </p:cNvSpPr>
          <p:nvPr>
            <p:ph type="title"/>
          </p:nvPr>
        </p:nvSpPr>
        <p:spPr>
          <a:xfrm>
            <a:off x="-13855" y="0"/>
            <a:ext cx="9157855" cy="810491"/>
          </a:xfrm>
        </p:spPr>
        <p:txBody>
          <a:bodyPr/>
          <a:lstStyle/>
          <a:p>
            <a:pPr algn="ctr"/>
            <a:r>
              <a:rPr lang="en-US" u="sng" dirty="0"/>
              <a:t>Fundamental Problems </a:t>
            </a:r>
            <a:endParaRPr lang="en-GB" u="sng" dirty="0"/>
          </a:p>
        </p:txBody>
      </p:sp>
    </p:spTree>
    <p:extLst>
      <p:ext uri="{BB962C8B-B14F-4D97-AF65-F5344CB8AC3E}">
        <p14:creationId xmlns:p14="http://schemas.microsoft.com/office/powerpoint/2010/main" val="459312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lstStyle/>
          <a:p>
            <a:pPr marL="0" indent="0">
              <a:buNone/>
            </a:pPr>
            <a:r>
              <a:rPr lang="en-US" b="1" dirty="0"/>
              <a:t>Lack of Integration between business and IT</a:t>
            </a:r>
          </a:p>
          <a:p>
            <a:r>
              <a:rPr lang="en-US" dirty="0"/>
              <a:t>From the case, it is evident that the two sides work alone</a:t>
            </a:r>
          </a:p>
          <a:p>
            <a:r>
              <a:rPr lang="en-US" dirty="0"/>
              <a:t>The business feels disappointed with the IT </a:t>
            </a:r>
          </a:p>
          <a:p>
            <a:r>
              <a:rPr lang="en-US" dirty="0"/>
              <a:t>IT people do not understand the procedures in Hefty hardware</a:t>
            </a:r>
          </a:p>
          <a:p>
            <a:r>
              <a:rPr lang="en-US" dirty="0"/>
              <a:t>Only the business side seems to be aware of the problems</a:t>
            </a:r>
          </a:p>
          <a:p>
            <a:r>
              <a:rPr lang="en-US" dirty="0"/>
              <a:t>IT also feels that they are doing what they can to remedy the situation </a:t>
            </a:r>
            <a:endParaRPr lang="en-GB" dirty="0"/>
          </a:p>
        </p:txBody>
      </p:sp>
      <p:sp>
        <p:nvSpPr>
          <p:cNvPr id="2" name="Title 1"/>
          <p:cNvSpPr>
            <a:spLocks noGrp="1"/>
          </p:cNvSpPr>
          <p:nvPr>
            <p:ph type="title"/>
          </p:nvPr>
        </p:nvSpPr>
        <p:spPr>
          <a:xfrm>
            <a:off x="6926" y="0"/>
            <a:ext cx="9137073" cy="990600"/>
          </a:xfrm>
        </p:spPr>
        <p:txBody>
          <a:bodyPr/>
          <a:lstStyle/>
          <a:p>
            <a:pPr algn="ctr"/>
            <a:r>
              <a:rPr lang="en-US" u="sng" dirty="0"/>
              <a:t>Continuation of Problems</a:t>
            </a:r>
            <a:endParaRPr lang="en-GB" u="sng" dirty="0"/>
          </a:p>
        </p:txBody>
      </p:sp>
    </p:spTree>
    <p:extLst>
      <p:ext uri="{BB962C8B-B14F-4D97-AF65-F5344CB8AC3E}">
        <p14:creationId xmlns:p14="http://schemas.microsoft.com/office/powerpoint/2010/main" val="485886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56" y="914400"/>
            <a:ext cx="9157855" cy="5943600"/>
          </a:xfrm>
        </p:spPr>
        <p:txBody>
          <a:bodyPr/>
          <a:lstStyle/>
          <a:p>
            <a:pPr marL="0" indent="0">
              <a:buNone/>
            </a:pPr>
            <a:r>
              <a:rPr lang="en-US" b="1" dirty="0"/>
              <a:t>Lack of adequate resources</a:t>
            </a:r>
          </a:p>
          <a:p>
            <a:r>
              <a:rPr lang="en-US" dirty="0"/>
              <a:t>Another fundamental problem from the case is lack of human and financial resources</a:t>
            </a:r>
          </a:p>
          <a:p>
            <a:r>
              <a:rPr lang="en-US" dirty="0"/>
              <a:t>The IT team complains of lack of enough staff </a:t>
            </a:r>
          </a:p>
          <a:p>
            <a:r>
              <a:rPr lang="en-US" dirty="0"/>
              <a:t>This problem is associated with poor management and lack of proper planning </a:t>
            </a:r>
          </a:p>
          <a:p>
            <a:r>
              <a:rPr lang="en-US" dirty="0"/>
              <a:t>Many projects do not go as planned</a:t>
            </a:r>
          </a:p>
          <a:p>
            <a:r>
              <a:rPr lang="en-US" dirty="0"/>
              <a:t>The IT team cannot go to the field as requested because they lack enough human resources</a:t>
            </a:r>
          </a:p>
          <a:p>
            <a:r>
              <a:rPr lang="en-US" dirty="0"/>
              <a:t>The IT is understaffed and </a:t>
            </a:r>
            <a:r>
              <a:rPr lang="en-US" dirty="0" err="1"/>
              <a:t>underbudgeted</a:t>
            </a:r>
            <a:r>
              <a:rPr lang="en-US" dirty="0"/>
              <a:t> </a:t>
            </a:r>
            <a:endParaRPr lang="en-GB" dirty="0"/>
          </a:p>
        </p:txBody>
      </p:sp>
      <p:sp>
        <p:nvSpPr>
          <p:cNvPr id="2" name="Title 1"/>
          <p:cNvSpPr>
            <a:spLocks noGrp="1"/>
          </p:cNvSpPr>
          <p:nvPr>
            <p:ph type="title"/>
          </p:nvPr>
        </p:nvSpPr>
        <p:spPr>
          <a:xfrm>
            <a:off x="0" y="0"/>
            <a:ext cx="9144000" cy="914400"/>
          </a:xfrm>
        </p:spPr>
        <p:txBody>
          <a:bodyPr/>
          <a:lstStyle/>
          <a:p>
            <a:pPr algn="ctr"/>
            <a:r>
              <a:rPr lang="en-US" u="sng" dirty="0"/>
              <a:t>Continuation of Problems </a:t>
            </a:r>
            <a:endParaRPr lang="en-GB" u="sng" dirty="0"/>
          </a:p>
        </p:txBody>
      </p:sp>
    </p:spTree>
    <p:extLst>
      <p:ext uri="{BB962C8B-B14F-4D97-AF65-F5344CB8AC3E}">
        <p14:creationId xmlns:p14="http://schemas.microsoft.com/office/powerpoint/2010/main" val="2825709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lstStyle/>
          <a:p>
            <a:r>
              <a:rPr lang="en-US" dirty="0"/>
              <a:t>Based on the case, I noted that there is no effectiveness between the IT and business</a:t>
            </a:r>
          </a:p>
          <a:p>
            <a:r>
              <a:rPr lang="en-US" dirty="0"/>
              <a:t>There is a huge gap between the two sides</a:t>
            </a:r>
          </a:p>
          <a:p>
            <a:r>
              <a:rPr lang="en-US" dirty="0"/>
              <a:t>Both sides understand what the business needs</a:t>
            </a:r>
          </a:p>
          <a:p>
            <a:r>
              <a:rPr lang="en-US" dirty="0"/>
              <a:t>Jenny explains what needs to be done to bridge the gap</a:t>
            </a:r>
          </a:p>
          <a:p>
            <a:r>
              <a:rPr lang="en-US" dirty="0" err="1"/>
              <a:t>Farzad</a:t>
            </a:r>
            <a:r>
              <a:rPr lang="en-US" dirty="0"/>
              <a:t> also understands what can be done to change the ailing relationship between the two sides (</a:t>
            </a:r>
            <a:r>
              <a:rPr lang="en-US" dirty="0" err="1"/>
              <a:t>McKeen</a:t>
            </a:r>
            <a:r>
              <a:rPr lang="en-US" dirty="0"/>
              <a:t> &amp; Smith, 2015, p. 79)</a:t>
            </a:r>
          </a:p>
          <a:p>
            <a:r>
              <a:rPr lang="en-US" dirty="0"/>
              <a:t>But, everyone shifts blame to the other side</a:t>
            </a:r>
            <a:endParaRPr lang="en-GB" dirty="0"/>
          </a:p>
        </p:txBody>
      </p:sp>
      <p:sp>
        <p:nvSpPr>
          <p:cNvPr id="2" name="Title 1"/>
          <p:cNvSpPr>
            <a:spLocks noGrp="1"/>
          </p:cNvSpPr>
          <p:nvPr>
            <p:ph type="title"/>
          </p:nvPr>
        </p:nvSpPr>
        <p:spPr>
          <a:xfrm>
            <a:off x="6926" y="0"/>
            <a:ext cx="9137073" cy="990600"/>
          </a:xfrm>
        </p:spPr>
        <p:txBody>
          <a:bodyPr/>
          <a:lstStyle/>
          <a:p>
            <a:pPr algn="ctr"/>
            <a:r>
              <a:rPr lang="en-US" u="sng" dirty="0"/>
              <a:t>Effectiveness of Partnership</a:t>
            </a:r>
            <a:endParaRPr lang="en-GB" u="sng" dirty="0"/>
          </a:p>
        </p:txBody>
      </p:sp>
    </p:spTree>
    <p:extLst>
      <p:ext uri="{BB962C8B-B14F-4D97-AF65-F5344CB8AC3E}">
        <p14:creationId xmlns:p14="http://schemas.microsoft.com/office/powerpoint/2010/main" val="880592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9144000" cy="6019800"/>
          </a:xfrm>
        </p:spPr>
        <p:txBody>
          <a:bodyPr>
            <a:normAutofit/>
          </a:bodyPr>
          <a:lstStyle/>
          <a:p>
            <a:r>
              <a:rPr lang="en-US" dirty="0"/>
              <a:t>The gap between the two sides is associated with lack of understanding of the business processes</a:t>
            </a:r>
          </a:p>
          <a:p>
            <a:r>
              <a:rPr lang="en-US" dirty="0"/>
              <a:t>The IT department seems to be operating in isolation</a:t>
            </a:r>
          </a:p>
          <a:p>
            <a:r>
              <a:rPr lang="en-US" dirty="0"/>
              <a:t>The business side wrongly accuses IT of neglecting responsibility and not contributing to business value</a:t>
            </a:r>
          </a:p>
          <a:p>
            <a:r>
              <a:rPr lang="en-US" dirty="0"/>
              <a:t>Like in many organizations, Hefty hardware managers blame their IT colleagues for the failure of the business</a:t>
            </a:r>
            <a:endParaRPr lang="en-GB" dirty="0"/>
          </a:p>
          <a:p>
            <a:r>
              <a:rPr lang="en-US" dirty="0"/>
              <a:t>To achieve value and success, both sides need to work together (Levinson, 2006).</a:t>
            </a:r>
          </a:p>
        </p:txBody>
      </p:sp>
      <p:sp>
        <p:nvSpPr>
          <p:cNvPr id="2" name="Title 1"/>
          <p:cNvSpPr>
            <a:spLocks noGrp="1"/>
          </p:cNvSpPr>
          <p:nvPr>
            <p:ph type="title"/>
          </p:nvPr>
        </p:nvSpPr>
        <p:spPr>
          <a:xfrm>
            <a:off x="0" y="0"/>
            <a:ext cx="9144000" cy="838200"/>
          </a:xfrm>
        </p:spPr>
        <p:txBody>
          <a:bodyPr/>
          <a:lstStyle/>
          <a:p>
            <a:pPr algn="ctr"/>
            <a:r>
              <a:rPr lang="en-US" u="sng" dirty="0"/>
              <a:t>Continuation of Effectiveness </a:t>
            </a:r>
            <a:endParaRPr lang="en-GB" u="sng" dirty="0"/>
          </a:p>
        </p:txBody>
      </p:sp>
    </p:spTree>
    <p:extLst>
      <p:ext uri="{BB962C8B-B14F-4D97-AF65-F5344CB8AC3E}">
        <p14:creationId xmlns:p14="http://schemas.microsoft.com/office/powerpoint/2010/main" val="116896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23218" cy="5853545"/>
          </a:xfrm>
        </p:spPr>
        <p:txBody>
          <a:bodyPr>
            <a:normAutofit/>
          </a:bodyPr>
          <a:lstStyle/>
          <a:p>
            <a:r>
              <a:rPr lang="en-US" dirty="0"/>
              <a:t>For the IT and the business teams to work collaboratively, they need to consider the following strategies:</a:t>
            </a:r>
          </a:p>
          <a:p>
            <a:r>
              <a:rPr lang="en-US" dirty="0"/>
              <a:t>They need to start investing in creating good relationships between the two sides</a:t>
            </a:r>
          </a:p>
          <a:p>
            <a:r>
              <a:rPr lang="en-US" dirty="0"/>
              <a:t>Also, they need to create a better and effective communication approaches</a:t>
            </a:r>
          </a:p>
          <a:p>
            <a:r>
              <a:rPr lang="en-US" dirty="0"/>
              <a:t>They have to create a collaborative working relationship to ensure that they work as a team</a:t>
            </a:r>
          </a:p>
          <a:p>
            <a:r>
              <a:rPr lang="en-US" dirty="0"/>
              <a:t>Implementing these strategies will help Hefty hardware deal with the shortcomings and successfully implement the Savvy store programs</a:t>
            </a:r>
            <a:endParaRPr lang="en-GB" dirty="0"/>
          </a:p>
        </p:txBody>
      </p:sp>
      <p:sp>
        <p:nvSpPr>
          <p:cNvPr id="2" name="Title 1"/>
          <p:cNvSpPr>
            <a:spLocks noGrp="1"/>
          </p:cNvSpPr>
          <p:nvPr>
            <p:ph type="title"/>
          </p:nvPr>
        </p:nvSpPr>
        <p:spPr>
          <a:xfrm>
            <a:off x="0" y="0"/>
            <a:ext cx="9144000" cy="990600"/>
          </a:xfrm>
        </p:spPr>
        <p:txBody>
          <a:bodyPr/>
          <a:lstStyle/>
          <a:p>
            <a:pPr algn="ctr"/>
            <a:r>
              <a:rPr lang="en-US" u="sng" dirty="0"/>
              <a:t>Creating a Plan </a:t>
            </a:r>
            <a:endParaRPr lang="en-GB" u="sng" dirty="0"/>
          </a:p>
        </p:txBody>
      </p:sp>
    </p:spTree>
    <p:extLst>
      <p:ext uri="{BB962C8B-B14F-4D97-AF65-F5344CB8AC3E}">
        <p14:creationId xmlns:p14="http://schemas.microsoft.com/office/powerpoint/2010/main" val="414552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62000"/>
            <a:ext cx="9144000" cy="6096000"/>
          </a:xfrm>
        </p:spPr>
        <p:txBody>
          <a:bodyPr/>
          <a:lstStyle/>
          <a:p>
            <a:r>
              <a:rPr lang="en-US" dirty="0"/>
              <a:t>It is clear that there is poor and ineffective relationship in Hefty hardware</a:t>
            </a:r>
          </a:p>
          <a:p>
            <a:r>
              <a:rPr lang="en-US" dirty="0"/>
              <a:t>Therefore, both business and IT teams need to invest in creating good and deliverable relationship</a:t>
            </a:r>
          </a:p>
          <a:p>
            <a:r>
              <a:rPr lang="en-US" dirty="0"/>
              <a:t>This can be achieved by creating staff training programs and also improving inter-organizational interactions </a:t>
            </a:r>
          </a:p>
          <a:p>
            <a:r>
              <a:rPr lang="en-US" dirty="0"/>
              <a:t>This will facilitate information sharing between the departments</a:t>
            </a:r>
          </a:p>
          <a:p>
            <a:r>
              <a:rPr lang="en-US" dirty="0"/>
              <a:t>It will also improve trust between the departments, which increases the functional environment </a:t>
            </a:r>
            <a:endParaRPr lang="en-GB" dirty="0"/>
          </a:p>
        </p:txBody>
      </p:sp>
      <p:sp>
        <p:nvSpPr>
          <p:cNvPr id="2" name="Title 1"/>
          <p:cNvSpPr>
            <a:spLocks noGrp="1"/>
          </p:cNvSpPr>
          <p:nvPr>
            <p:ph type="title"/>
          </p:nvPr>
        </p:nvSpPr>
        <p:spPr>
          <a:xfrm>
            <a:off x="0" y="0"/>
            <a:ext cx="9144000" cy="762000"/>
          </a:xfrm>
        </p:spPr>
        <p:txBody>
          <a:bodyPr/>
          <a:lstStyle/>
          <a:p>
            <a:pPr algn="ctr"/>
            <a:r>
              <a:rPr lang="en-US" u="sng" dirty="0"/>
              <a:t>Create a good Relationship </a:t>
            </a:r>
            <a:endParaRPr lang="en-GB" u="sng" dirty="0"/>
          </a:p>
        </p:txBody>
      </p:sp>
    </p:spTree>
    <p:extLst>
      <p:ext uri="{BB962C8B-B14F-4D97-AF65-F5344CB8AC3E}">
        <p14:creationId xmlns:p14="http://schemas.microsoft.com/office/powerpoint/2010/main" val="696554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a:bodyPr>
          <a:lstStyle/>
          <a:p>
            <a:r>
              <a:rPr lang="en-US" dirty="0"/>
              <a:t>Creating a better communication strategies will help reduce the miscommunication that exist in Hefty hardware</a:t>
            </a:r>
          </a:p>
          <a:p>
            <a:r>
              <a:rPr lang="en-US" dirty="0"/>
              <a:t>An organization cannot become successful without proper communication mechanism</a:t>
            </a:r>
          </a:p>
          <a:p>
            <a:r>
              <a:rPr lang="en-US" dirty="0"/>
              <a:t>Allen (2009) asserts that proper communication facilitates achievement of organizational performance</a:t>
            </a:r>
          </a:p>
          <a:p>
            <a:r>
              <a:rPr lang="en-US" dirty="0"/>
              <a:t>Therefore, in Hefty hardware, better communication mechanism will support implementation of projects such as Savvy store program</a:t>
            </a:r>
            <a:endParaRPr lang="en-GB" dirty="0"/>
          </a:p>
        </p:txBody>
      </p:sp>
      <p:sp>
        <p:nvSpPr>
          <p:cNvPr id="2" name="Title 1"/>
          <p:cNvSpPr>
            <a:spLocks noGrp="1"/>
          </p:cNvSpPr>
          <p:nvPr>
            <p:ph type="title"/>
          </p:nvPr>
        </p:nvSpPr>
        <p:spPr>
          <a:xfrm>
            <a:off x="0" y="0"/>
            <a:ext cx="9144000" cy="990600"/>
          </a:xfrm>
        </p:spPr>
        <p:txBody>
          <a:bodyPr>
            <a:normAutofit/>
          </a:bodyPr>
          <a:lstStyle/>
          <a:p>
            <a:pPr algn="ctr"/>
            <a:r>
              <a:rPr lang="en-US" u="sng" dirty="0"/>
              <a:t>Create Communication Approaches </a:t>
            </a:r>
            <a:endParaRPr lang="en-GB" u="sng" dirty="0"/>
          </a:p>
        </p:txBody>
      </p:sp>
    </p:spTree>
    <p:extLst>
      <p:ext uri="{BB962C8B-B14F-4D97-AF65-F5344CB8AC3E}">
        <p14:creationId xmlns:p14="http://schemas.microsoft.com/office/powerpoint/2010/main" val="2615431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838200"/>
            <a:ext cx="9144000" cy="6019800"/>
          </a:xfrm>
        </p:spPr>
        <p:txBody>
          <a:bodyPr/>
          <a:lstStyle/>
          <a:p>
            <a:r>
              <a:rPr lang="en-US" dirty="0"/>
              <a:t>Hefty hardware needs to create a collaborative working relationship</a:t>
            </a:r>
          </a:p>
          <a:p>
            <a:r>
              <a:rPr lang="en-US" dirty="0"/>
              <a:t>For successful achievement of future programs, the firm needs to eliminate its shortcomings</a:t>
            </a:r>
          </a:p>
          <a:p>
            <a:r>
              <a:rPr lang="en-US" dirty="0"/>
              <a:t>Organization is a system that requires every department to function properly (</a:t>
            </a:r>
            <a:r>
              <a:rPr lang="en-US" dirty="0" err="1"/>
              <a:t>Zaleznik</a:t>
            </a:r>
            <a:r>
              <a:rPr lang="en-US" dirty="0"/>
              <a:t>, 2009)</a:t>
            </a:r>
          </a:p>
          <a:p>
            <a:r>
              <a:rPr lang="en-US" dirty="0"/>
              <a:t>Managers have a responsibility to lead in finding solutions to the challenges facing the firm</a:t>
            </a:r>
          </a:p>
          <a:p>
            <a:r>
              <a:rPr lang="en-US" dirty="0"/>
              <a:t>In Hefty hardware, both IT and business needs to start working as a team</a:t>
            </a:r>
          </a:p>
          <a:p>
            <a:endParaRPr lang="en-GB" dirty="0"/>
          </a:p>
        </p:txBody>
      </p:sp>
      <p:sp>
        <p:nvSpPr>
          <p:cNvPr id="2" name="Title 1"/>
          <p:cNvSpPr>
            <a:spLocks noGrp="1"/>
          </p:cNvSpPr>
          <p:nvPr>
            <p:ph type="title"/>
          </p:nvPr>
        </p:nvSpPr>
        <p:spPr>
          <a:xfrm>
            <a:off x="0" y="-6927"/>
            <a:ext cx="9144000" cy="845127"/>
          </a:xfrm>
        </p:spPr>
        <p:txBody>
          <a:bodyPr>
            <a:normAutofit fontScale="90000"/>
          </a:bodyPr>
          <a:lstStyle/>
          <a:p>
            <a:pPr algn="ctr"/>
            <a:r>
              <a:rPr lang="en-US" u="sng" dirty="0"/>
              <a:t>Creating a Collaborative Relationship </a:t>
            </a:r>
            <a:endParaRPr lang="en-GB" u="sng" dirty="0"/>
          </a:p>
        </p:txBody>
      </p:sp>
    </p:spTree>
    <p:extLst>
      <p:ext uri="{BB962C8B-B14F-4D97-AF65-F5344CB8AC3E}">
        <p14:creationId xmlns:p14="http://schemas.microsoft.com/office/powerpoint/2010/main" val="6635473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lstStyle/>
          <a:p>
            <a:r>
              <a:rPr lang="en-US" dirty="0"/>
              <a:t>Managers are required to identify the issues associated with the dynamic marketplace</a:t>
            </a:r>
          </a:p>
          <a:p>
            <a:r>
              <a:rPr lang="en-US" dirty="0"/>
              <a:t>For instance, the purchasing behavior of customers</a:t>
            </a:r>
            <a:r>
              <a:rPr lang="en-GB" dirty="0"/>
              <a:t> and their desired needs</a:t>
            </a:r>
          </a:p>
          <a:p>
            <a:r>
              <a:rPr lang="en-US" dirty="0"/>
              <a:t>As an organization, Hefty should be focusing on improving its services and products to meet the customers’ expectations and not engage in disagreements</a:t>
            </a:r>
          </a:p>
          <a:p>
            <a:r>
              <a:rPr lang="en-US" dirty="0"/>
              <a:t>Cheryl demonstrates how Hefty hardware is focused on the disagreements instead of meeting customers’ desired expectations </a:t>
            </a:r>
          </a:p>
        </p:txBody>
      </p:sp>
      <p:sp>
        <p:nvSpPr>
          <p:cNvPr id="2" name="Title 1"/>
          <p:cNvSpPr>
            <a:spLocks noGrp="1"/>
          </p:cNvSpPr>
          <p:nvPr>
            <p:ph type="title"/>
          </p:nvPr>
        </p:nvSpPr>
        <p:spPr>
          <a:xfrm>
            <a:off x="0" y="0"/>
            <a:ext cx="9144000" cy="990600"/>
          </a:xfrm>
        </p:spPr>
        <p:txBody>
          <a:bodyPr/>
          <a:lstStyle/>
          <a:p>
            <a:pPr algn="ctr"/>
            <a:r>
              <a:rPr lang="en-US" u="sng" dirty="0"/>
              <a:t>Continuation of Collaboration </a:t>
            </a:r>
            <a:endParaRPr lang="en-GB" u="sng" dirty="0"/>
          </a:p>
        </p:txBody>
      </p:sp>
    </p:spTree>
    <p:extLst>
      <p:ext uri="{BB962C8B-B14F-4D97-AF65-F5344CB8AC3E}">
        <p14:creationId xmlns:p14="http://schemas.microsoft.com/office/powerpoint/2010/main" val="1380523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5867400"/>
          </a:xfrm>
        </p:spPr>
        <p:txBody>
          <a:bodyPr>
            <a:normAutofit/>
          </a:bodyPr>
          <a:lstStyle/>
          <a:p>
            <a:r>
              <a:rPr lang="en-US" dirty="0"/>
              <a:t>The current management structure of Hefty hardware is contributing to the challenges that the firm faces</a:t>
            </a:r>
          </a:p>
          <a:p>
            <a:r>
              <a:rPr lang="en-US" dirty="0"/>
              <a:t>Bringing IT experts into the meeting and it is clear that they do not understand the business processes is a waste of time</a:t>
            </a:r>
          </a:p>
          <a:p>
            <a:r>
              <a:rPr lang="en-US" dirty="0"/>
              <a:t>The IT experts in charge of the IT department lacks proper management skills as well</a:t>
            </a:r>
          </a:p>
          <a:p>
            <a:r>
              <a:rPr lang="en-US" dirty="0"/>
              <a:t>Therefore, the shortcomings that Hefty hardware faces are controllable and manageable if the organization can design proper strategies to help deal with the issues </a:t>
            </a:r>
          </a:p>
        </p:txBody>
      </p:sp>
      <p:sp>
        <p:nvSpPr>
          <p:cNvPr id="2" name="Title 1"/>
          <p:cNvSpPr>
            <a:spLocks noGrp="1"/>
          </p:cNvSpPr>
          <p:nvPr>
            <p:ph type="title"/>
          </p:nvPr>
        </p:nvSpPr>
        <p:spPr>
          <a:xfrm>
            <a:off x="0" y="6927"/>
            <a:ext cx="9144000" cy="983673"/>
          </a:xfrm>
        </p:spPr>
        <p:txBody>
          <a:bodyPr/>
          <a:lstStyle/>
          <a:p>
            <a:pPr algn="ctr"/>
            <a:r>
              <a:rPr lang="en-US" u="sng" dirty="0"/>
              <a:t>Conclusion</a:t>
            </a:r>
            <a:r>
              <a:rPr lang="en-US" dirty="0"/>
              <a:t>  </a:t>
            </a:r>
            <a:endParaRPr lang="en-GB" dirty="0"/>
          </a:p>
        </p:txBody>
      </p:sp>
    </p:spTree>
    <p:extLst>
      <p:ext uri="{BB962C8B-B14F-4D97-AF65-F5344CB8AC3E}">
        <p14:creationId xmlns:p14="http://schemas.microsoft.com/office/powerpoint/2010/main" val="2325826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9144000" cy="6019800"/>
          </a:xfrm>
        </p:spPr>
        <p:txBody>
          <a:bodyPr/>
          <a:lstStyle/>
          <a:p>
            <a:r>
              <a:rPr lang="en-US" dirty="0"/>
              <a:t>This case analysis has highlighted the fundamental problems that Hefty hardware faces</a:t>
            </a:r>
          </a:p>
          <a:p>
            <a:r>
              <a:rPr lang="en-US" dirty="0"/>
              <a:t>I have also assessed the effectiveness of the partnership between IT and business teams</a:t>
            </a:r>
            <a:r>
              <a:rPr lang="en-GB" dirty="0"/>
              <a:t> in Hefty hardware</a:t>
            </a:r>
          </a:p>
          <a:p>
            <a:r>
              <a:rPr lang="en-US" dirty="0"/>
              <a:t>As a result, I have identified a plan that would help Hefty deal with its challenges and successfully implement the Savvy store programs</a:t>
            </a:r>
          </a:p>
          <a:p>
            <a:r>
              <a:rPr lang="en-US" dirty="0"/>
              <a:t>Among the key recommendations include:</a:t>
            </a:r>
          </a:p>
          <a:p>
            <a:r>
              <a:rPr lang="en-US" dirty="0"/>
              <a:t>Creating better communication, collaborative and good relationship strategies </a:t>
            </a:r>
          </a:p>
        </p:txBody>
      </p:sp>
      <p:sp>
        <p:nvSpPr>
          <p:cNvPr id="2" name="Title 1"/>
          <p:cNvSpPr>
            <a:spLocks noGrp="1"/>
          </p:cNvSpPr>
          <p:nvPr>
            <p:ph type="title"/>
          </p:nvPr>
        </p:nvSpPr>
        <p:spPr>
          <a:xfrm>
            <a:off x="13854" y="0"/>
            <a:ext cx="9130145" cy="838200"/>
          </a:xfrm>
        </p:spPr>
        <p:txBody>
          <a:bodyPr/>
          <a:lstStyle/>
          <a:p>
            <a:pPr algn="ctr"/>
            <a:r>
              <a:rPr lang="en-US" u="sng" dirty="0"/>
              <a:t>Continuation of Conclusion </a:t>
            </a:r>
            <a:endParaRPr lang="en-GB" u="sng" dirty="0"/>
          </a:p>
        </p:txBody>
      </p:sp>
    </p:spTree>
    <p:extLst>
      <p:ext uri="{BB962C8B-B14F-4D97-AF65-F5344CB8AC3E}">
        <p14:creationId xmlns:p14="http://schemas.microsoft.com/office/powerpoint/2010/main" val="3145192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9144000" cy="5791200"/>
          </a:xfrm>
        </p:spPr>
        <p:txBody>
          <a:bodyPr>
            <a:normAutofit/>
          </a:bodyPr>
          <a:lstStyle/>
          <a:p>
            <a:r>
              <a:rPr lang="en-US" sz="2000" dirty="0"/>
              <a:t>Allen, B. G. (November 19, 2009). “New Study: How Communication Drives Performance.” </a:t>
            </a:r>
            <a:r>
              <a:rPr lang="en-US" sz="2000" i="1" dirty="0"/>
              <a:t>Leadership Coaching.</a:t>
            </a:r>
            <a:r>
              <a:rPr lang="en-US" sz="2000" dirty="0"/>
              <a:t> Retrieved from </a:t>
            </a:r>
            <a:r>
              <a:rPr lang="en-US" sz="2000" dirty="0">
                <a:hlinkClick r:id="rId2"/>
              </a:rPr>
              <a:t>https://bgallen.com/2009/11/24/new-study-how-communication-drives-performance/</a:t>
            </a:r>
            <a:endParaRPr lang="en-GB" sz="2000" dirty="0"/>
          </a:p>
          <a:p>
            <a:r>
              <a:rPr lang="en-US" sz="2000" dirty="0"/>
              <a:t>Levinson, M. (August 15, 2006). “Enhance Collaboration between Business and the IT Department.” </a:t>
            </a:r>
            <a:r>
              <a:rPr lang="en-US" sz="2000" i="1" dirty="0"/>
              <a:t>CIO</a:t>
            </a:r>
            <a:r>
              <a:rPr lang="en-US" sz="2000" dirty="0"/>
              <a:t>. Retrieved from </a:t>
            </a:r>
            <a:r>
              <a:rPr lang="en-US" sz="2000" dirty="0">
                <a:hlinkClick r:id="rId3"/>
              </a:rPr>
              <a:t>https://www.cio.com/article/2445035/collaboration/enhance-collaboration-between-business-and-the-it-department.html</a:t>
            </a:r>
            <a:endParaRPr lang="en-US" sz="2000" dirty="0"/>
          </a:p>
          <a:p>
            <a:pPr lvl="0">
              <a:buClr>
                <a:srgbClr val="2DA2BF"/>
              </a:buClr>
            </a:pPr>
            <a:r>
              <a:rPr lang="en-US" sz="2000" dirty="0">
                <a:solidFill>
                  <a:prstClr val="black"/>
                </a:solidFill>
              </a:rPr>
              <a:t>McKeen, D. J., &amp; Smith, A. H. (2015). </a:t>
            </a:r>
            <a:r>
              <a:rPr lang="en-US" sz="2000" i="1" dirty="0">
                <a:solidFill>
                  <a:prstClr val="black"/>
                </a:solidFill>
              </a:rPr>
              <a:t>IT Strategy: Issues and Practices</a:t>
            </a:r>
            <a:r>
              <a:rPr lang="en-US" sz="2000" dirty="0">
                <a:solidFill>
                  <a:prstClr val="black"/>
                </a:solidFill>
              </a:rPr>
              <a:t>, (3</a:t>
            </a:r>
            <a:r>
              <a:rPr lang="en-US" sz="2000" baseline="30000" dirty="0">
                <a:solidFill>
                  <a:prstClr val="black"/>
                </a:solidFill>
              </a:rPr>
              <a:t>rd</a:t>
            </a:r>
            <a:r>
              <a:rPr lang="en-US" sz="2000" dirty="0">
                <a:solidFill>
                  <a:prstClr val="black"/>
                </a:solidFill>
              </a:rPr>
              <a:t> Ed). Pearson. </a:t>
            </a:r>
            <a:endParaRPr lang="en-GB" sz="2000" dirty="0">
              <a:solidFill>
                <a:prstClr val="black"/>
              </a:solidFill>
            </a:endParaRPr>
          </a:p>
          <a:p>
            <a:pPr lvl="0">
              <a:buClr>
                <a:srgbClr val="2DA2BF"/>
              </a:buClr>
            </a:pPr>
            <a:r>
              <a:rPr lang="en-US" sz="2000" dirty="0" err="1">
                <a:solidFill>
                  <a:prstClr val="black"/>
                </a:solidFill>
              </a:rPr>
              <a:t>Zaleznik</a:t>
            </a:r>
            <a:r>
              <a:rPr lang="en-US" sz="2000" dirty="0">
                <a:solidFill>
                  <a:prstClr val="black"/>
                </a:solidFill>
              </a:rPr>
              <a:t>, A. (January 2004). “Managers and Leaders: Are they different.” </a:t>
            </a:r>
            <a:r>
              <a:rPr lang="en-US" sz="2000" i="1" dirty="0">
                <a:solidFill>
                  <a:prstClr val="black"/>
                </a:solidFill>
              </a:rPr>
              <a:t>Harvard Business Review.</a:t>
            </a:r>
            <a:r>
              <a:rPr lang="en-US" sz="2000" dirty="0">
                <a:solidFill>
                  <a:prstClr val="black"/>
                </a:solidFill>
              </a:rPr>
              <a:t> Retrieved from </a:t>
            </a:r>
            <a:r>
              <a:rPr lang="en-US" sz="2000" dirty="0">
                <a:solidFill>
                  <a:prstClr val="black"/>
                </a:solidFill>
                <a:hlinkClick r:id="rId4"/>
              </a:rPr>
              <a:t>https://hbr.org/2004/01/managers-and-leaders-are-they-different</a:t>
            </a:r>
            <a:endParaRPr lang="en-US" sz="2000" dirty="0">
              <a:solidFill>
                <a:prstClr val="black"/>
              </a:solidFill>
            </a:endParaRPr>
          </a:p>
          <a:p>
            <a:pPr lvl="0">
              <a:buClr>
                <a:srgbClr val="2DA2BF"/>
              </a:buClr>
            </a:pPr>
            <a:endParaRPr lang="en-GB" sz="2000" dirty="0">
              <a:solidFill>
                <a:prstClr val="black"/>
              </a:solidFill>
            </a:endParaRPr>
          </a:p>
          <a:p>
            <a:endParaRPr lang="en-GB" sz="1400" dirty="0"/>
          </a:p>
        </p:txBody>
      </p:sp>
      <p:sp>
        <p:nvSpPr>
          <p:cNvPr id="2" name="Title 1"/>
          <p:cNvSpPr>
            <a:spLocks noGrp="1"/>
          </p:cNvSpPr>
          <p:nvPr>
            <p:ph type="title"/>
          </p:nvPr>
        </p:nvSpPr>
        <p:spPr>
          <a:xfrm>
            <a:off x="0" y="0"/>
            <a:ext cx="9144000" cy="990600"/>
          </a:xfrm>
        </p:spPr>
        <p:txBody>
          <a:bodyPr/>
          <a:lstStyle/>
          <a:p>
            <a:pPr algn="ctr"/>
            <a:r>
              <a:rPr lang="en-US" u="sng" dirty="0"/>
              <a:t>References </a:t>
            </a:r>
            <a:endParaRPr lang="en-GB" u="sng" dirty="0"/>
          </a:p>
        </p:txBody>
      </p:sp>
    </p:spTree>
    <p:extLst>
      <p:ext uri="{BB962C8B-B14F-4D97-AF65-F5344CB8AC3E}">
        <p14:creationId xmlns:p14="http://schemas.microsoft.com/office/powerpoint/2010/main" val="34559350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185</TotalTime>
  <Words>2861</Words>
  <Application>Microsoft Office PowerPoint</Application>
  <PresentationFormat>On-screen Show (4:3)</PresentationFormat>
  <Paragraphs>127</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Calibri</vt:lpstr>
      <vt:lpstr>Lucida Sans Unicode</vt:lpstr>
      <vt:lpstr>Verdana</vt:lpstr>
      <vt:lpstr>Wingdings 2</vt:lpstr>
      <vt:lpstr>Wingdings 3</vt:lpstr>
      <vt:lpstr>Concourse</vt:lpstr>
      <vt:lpstr>  Mini-Case: Hefty Hardware </vt:lpstr>
      <vt:lpstr>Introduction </vt:lpstr>
      <vt:lpstr>Continuation of Introduction </vt:lpstr>
      <vt:lpstr>Fundamental Problems </vt:lpstr>
      <vt:lpstr>Continuation of Problems</vt:lpstr>
      <vt:lpstr>Continuation of Problems </vt:lpstr>
      <vt:lpstr>Effectiveness of Partnership</vt:lpstr>
      <vt:lpstr>Continuation of Effectiveness </vt:lpstr>
      <vt:lpstr>Creating a Plan </vt:lpstr>
      <vt:lpstr>Create a good Relationship </vt:lpstr>
      <vt:lpstr>Create Communication Approaches </vt:lpstr>
      <vt:lpstr>Creating a Collaborative Relationship </vt:lpstr>
      <vt:lpstr>Continuation of Collaboration </vt:lpstr>
      <vt:lpstr>Conclusion  </vt:lpstr>
      <vt:lpstr>Continuation of 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Antony Ouma</cp:lastModifiedBy>
  <cp:revision>17</cp:revision>
  <dcterms:created xsi:type="dcterms:W3CDTF">2018-10-04T08:21:30Z</dcterms:created>
  <dcterms:modified xsi:type="dcterms:W3CDTF">2018-10-04T13:37:45Z</dcterms:modified>
</cp:coreProperties>
</file>